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2" r:id="rId3"/>
    <p:sldId id="269" r:id="rId4"/>
    <p:sldId id="271" r:id="rId5"/>
    <p:sldId id="278" r:id="rId6"/>
    <p:sldId id="273" r:id="rId7"/>
    <p:sldId id="274" r:id="rId8"/>
    <p:sldId id="276" r:id="rId9"/>
    <p:sldId id="279" r:id="rId10"/>
    <p:sldId id="257" r:id="rId11"/>
    <p:sldId id="258" r:id="rId12"/>
    <p:sldId id="281" r:id="rId13"/>
    <p:sldId id="259" r:id="rId14"/>
    <p:sldId id="260" r:id="rId15"/>
    <p:sldId id="261" r:id="rId16"/>
    <p:sldId id="262" r:id="rId17"/>
    <p:sldId id="267" r:id="rId18"/>
    <p:sldId id="283" r:id="rId19"/>
    <p:sldId id="268" r:id="rId20"/>
    <p:sldId id="263" r:id="rId21"/>
    <p:sldId id="264" r:id="rId22"/>
    <p:sldId id="284" r:id="rId23"/>
    <p:sldId id="266" r:id="rId24"/>
    <p:sldId id="26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5"/>
  </p:normalViewPr>
  <p:slideViewPr>
    <p:cSldViewPr snapToGrid="0" snapToObjects="1">
      <p:cViewPr varScale="1">
        <p:scale>
          <a:sx n="105" d="100"/>
          <a:sy n="105" d="100"/>
        </p:scale>
        <p:origin x="1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B15065-191D-C343-8117-C6AB0CAB7954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254144-7E5F-1B42-8D7B-7EEA60A8689B}">
      <dgm:prSet/>
      <dgm:spPr/>
      <dgm:t>
        <a:bodyPr/>
        <a:lstStyle/>
        <a:p>
          <a:r>
            <a:rPr lang="en-US"/>
            <a:t>Define</a:t>
          </a:r>
          <a:endParaRPr lang="en-IN"/>
        </a:p>
      </dgm:t>
    </dgm:pt>
    <dgm:pt modelId="{7F848402-0763-C14D-89C1-DE63685845C2}" type="parTrans" cxnId="{A697C580-618A-5746-87AE-49A417F48127}">
      <dgm:prSet/>
      <dgm:spPr/>
      <dgm:t>
        <a:bodyPr/>
        <a:lstStyle/>
        <a:p>
          <a:endParaRPr lang="en-US"/>
        </a:p>
      </dgm:t>
    </dgm:pt>
    <dgm:pt modelId="{738794B9-291F-AF4C-B783-DE01EFCFB658}" type="sibTrans" cxnId="{A697C580-618A-5746-87AE-49A417F48127}">
      <dgm:prSet/>
      <dgm:spPr/>
      <dgm:t>
        <a:bodyPr/>
        <a:lstStyle/>
        <a:p>
          <a:endParaRPr lang="en-US"/>
        </a:p>
      </dgm:t>
    </dgm:pt>
    <dgm:pt modelId="{A4AEB31B-4DAB-E348-854F-6BCB869FD1A3}">
      <dgm:prSet/>
      <dgm:spPr/>
      <dgm:t>
        <a:bodyPr/>
        <a:lstStyle/>
        <a:p>
          <a:r>
            <a:rPr lang="en-US" dirty="0"/>
            <a:t>DNN</a:t>
          </a:r>
          <a:endParaRPr lang="en-IN" dirty="0"/>
        </a:p>
      </dgm:t>
    </dgm:pt>
    <dgm:pt modelId="{90DA427A-E4B3-354F-B9CF-DDEBEDFE00A6}" type="parTrans" cxnId="{3E99AA77-4825-354E-B508-EDB81E4E4725}">
      <dgm:prSet/>
      <dgm:spPr/>
      <dgm:t>
        <a:bodyPr/>
        <a:lstStyle/>
        <a:p>
          <a:endParaRPr lang="en-US"/>
        </a:p>
      </dgm:t>
    </dgm:pt>
    <dgm:pt modelId="{F26C50AC-7D39-C744-A2E2-6572BA7D503F}" type="sibTrans" cxnId="{3E99AA77-4825-354E-B508-EDB81E4E4725}">
      <dgm:prSet/>
      <dgm:spPr/>
      <dgm:t>
        <a:bodyPr/>
        <a:lstStyle/>
        <a:p>
          <a:endParaRPr lang="en-US"/>
        </a:p>
      </dgm:t>
    </dgm:pt>
    <dgm:pt modelId="{EFC4C3DF-AB5C-D649-B331-08699E908856}">
      <dgm:prSet/>
      <dgm:spPr/>
      <dgm:t>
        <a:bodyPr/>
        <a:lstStyle/>
        <a:p>
          <a:r>
            <a:rPr lang="en-US" dirty="0"/>
            <a:t>CNN</a:t>
          </a:r>
          <a:endParaRPr lang="en-IN" dirty="0"/>
        </a:p>
      </dgm:t>
    </dgm:pt>
    <dgm:pt modelId="{AC0F98B6-426D-E54D-A16E-BE130B595A90}" type="parTrans" cxnId="{C35FFD84-DF36-0649-9917-CC880F95426A}">
      <dgm:prSet/>
      <dgm:spPr/>
      <dgm:t>
        <a:bodyPr/>
        <a:lstStyle/>
        <a:p>
          <a:endParaRPr lang="en-US"/>
        </a:p>
      </dgm:t>
    </dgm:pt>
    <dgm:pt modelId="{7327D8AB-F328-1E44-9138-02BE25FE1127}" type="sibTrans" cxnId="{C35FFD84-DF36-0649-9917-CC880F95426A}">
      <dgm:prSet/>
      <dgm:spPr/>
      <dgm:t>
        <a:bodyPr/>
        <a:lstStyle/>
        <a:p>
          <a:endParaRPr lang="en-US"/>
        </a:p>
      </dgm:t>
    </dgm:pt>
    <dgm:pt modelId="{B9105BD0-D651-1540-95A5-E1DF6938CDF4}">
      <dgm:prSet/>
      <dgm:spPr/>
      <dgm:t>
        <a:bodyPr/>
        <a:lstStyle/>
        <a:p>
          <a:r>
            <a:rPr lang="en-US" dirty="0"/>
            <a:t>RNN</a:t>
          </a:r>
          <a:endParaRPr lang="en-IN" dirty="0"/>
        </a:p>
      </dgm:t>
    </dgm:pt>
    <dgm:pt modelId="{EF71220F-6930-8947-A65C-D2D5A13D91D3}" type="parTrans" cxnId="{21C5CC29-42D6-1843-A343-0147E0C319A0}">
      <dgm:prSet/>
      <dgm:spPr/>
      <dgm:t>
        <a:bodyPr/>
        <a:lstStyle/>
        <a:p>
          <a:endParaRPr lang="en-US"/>
        </a:p>
      </dgm:t>
    </dgm:pt>
    <dgm:pt modelId="{13ACC919-18F6-4844-83B9-F63ABE6D6AE5}" type="sibTrans" cxnId="{21C5CC29-42D6-1843-A343-0147E0C319A0}">
      <dgm:prSet/>
      <dgm:spPr/>
      <dgm:t>
        <a:bodyPr/>
        <a:lstStyle/>
        <a:p>
          <a:endParaRPr lang="en-US"/>
        </a:p>
      </dgm:t>
    </dgm:pt>
    <dgm:pt modelId="{D4AD2D5C-30C1-BB4C-81C1-B6FC46B437E4}">
      <dgm:prSet/>
      <dgm:spPr/>
      <dgm:t>
        <a:bodyPr/>
        <a:lstStyle/>
        <a:p>
          <a:r>
            <a:rPr lang="en-US" dirty="0"/>
            <a:t>Compile</a:t>
          </a:r>
          <a:endParaRPr lang="en-IN" dirty="0"/>
        </a:p>
      </dgm:t>
    </dgm:pt>
    <dgm:pt modelId="{A005BC37-91DB-814F-A11B-A1ACE3B34681}" type="parTrans" cxnId="{E8F24419-0552-A441-90A2-ACCBA2C51434}">
      <dgm:prSet/>
      <dgm:spPr/>
      <dgm:t>
        <a:bodyPr/>
        <a:lstStyle/>
        <a:p>
          <a:endParaRPr lang="en-US"/>
        </a:p>
      </dgm:t>
    </dgm:pt>
    <dgm:pt modelId="{ACC7D865-9C0D-2346-8B32-98DFC21E4FD7}" type="sibTrans" cxnId="{E8F24419-0552-A441-90A2-ACCBA2C51434}">
      <dgm:prSet/>
      <dgm:spPr/>
      <dgm:t>
        <a:bodyPr/>
        <a:lstStyle/>
        <a:p>
          <a:endParaRPr lang="en-US"/>
        </a:p>
      </dgm:t>
    </dgm:pt>
    <dgm:pt modelId="{B8302621-61CA-AD4A-BFC5-EF32E5C9A150}">
      <dgm:prSet/>
      <dgm:spPr/>
      <dgm:t>
        <a:bodyPr/>
        <a:lstStyle/>
        <a:p>
          <a:r>
            <a:rPr lang="en-US" dirty="0"/>
            <a:t>Optimizer</a:t>
          </a:r>
          <a:endParaRPr lang="en-IN" dirty="0"/>
        </a:p>
      </dgm:t>
    </dgm:pt>
    <dgm:pt modelId="{3C8075D7-8BBF-9E48-AB7F-CAADB869CDCE}" type="parTrans" cxnId="{AEA46274-5DE9-9E41-AC30-ECC943E9890F}">
      <dgm:prSet/>
      <dgm:spPr/>
      <dgm:t>
        <a:bodyPr/>
        <a:lstStyle/>
        <a:p>
          <a:endParaRPr lang="en-US"/>
        </a:p>
      </dgm:t>
    </dgm:pt>
    <dgm:pt modelId="{4AA106DD-1CC0-1B4D-BB47-4A1769348619}" type="sibTrans" cxnId="{AEA46274-5DE9-9E41-AC30-ECC943E9890F}">
      <dgm:prSet/>
      <dgm:spPr/>
      <dgm:t>
        <a:bodyPr/>
        <a:lstStyle/>
        <a:p>
          <a:endParaRPr lang="en-US"/>
        </a:p>
      </dgm:t>
    </dgm:pt>
    <dgm:pt modelId="{FA1D6B51-E0EB-F84C-AA67-F5F4C63144D9}">
      <dgm:prSet/>
      <dgm:spPr/>
      <dgm:t>
        <a:bodyPr/>
        <a:lstStyle/>
        <a:p>
          <a:r>
            <a:rPr lang="en-US" dirty="0"/>
            <a:t>Loss</a:t>
          </a:r>
          <a:endParaRPr lang="en-IN" dirty="0"/>
        </a:p>
      </dgm:t>
    </dgm:pt>
    <dgm:pt modelId="{89C5FA83-3D1F-284D-A9C7-E262F74B9B3A}" type="parTrans" cxnId="{CA86BD6F-7CD4-6442-B4BF-728266948790}">
      <dgm:prSet/>
      <dgm:spPr/>
      <dgm:t>
        <a:bodyPr/>
        <a:lstStyle/>
        <a:p>
          <a:endParaRPr lang="en-US"/>
        </a:p>
      </dgm:t>
    </dgm:pt>
    <dgm:pt modelId="{9D896E7F-4CAB-104D-8AE1-87D280BCE99E}" type="sibTrans" cxnId="{CA86BD6F-7CD4-6442-B4BF-728266948790}">
      <dgm:prSet/>
      <dgm:spPr/>
      <dgm:t>
        <a:bodyPr/>
        <a:lstStyle/>
        <a:p>
          <a:endParaRPr lang="en-US"/>
        </a:p>
      </dgm:t>
    </dgm:pt>
    <dgm:pt modelId="{344BFCC4-6F3D-3B40-9C93-579C6A65DCB6}">
      <dgm:prSet/>
      <dgm:spPr/>
      <dgm:t>
        <a:bodyPr/>
        <a:lstStyle/>
        <a:p>
          <a:r>
            <a:rPr lang="en-US" dirty="0"/>
            <a:t>Metrics</a:t>
          </a:r>
          <a:endParaRPr lang="en-IN" dirty="0"/>
        </a:p>
      </dgm:t>
    </dgm:pt>
    <dgm:pt modelId="{5E2A6BA4-A409-BA46-9E30-86CC793DDFA1}" type="parTrans" cxnId="{FEC003BA-BAB9-8F44-9D90-906A2186F25A}">
      <dgm:prSet/>
      <dgm:spPr/>
      <dgm:t>
        <a:bodyPr/>
        <a:lstStyle/>
        <a:p>
          <a:endParaRPr lang="en-US"/>
        </a:p>
      </dgm:t>
    </dgm:pt>
    <dgm:pt modelId="{B848E061-7821-BC44-8208-DA146304FD76}" type="sibTrans" cxnId="{FEC003BA-BAB9-8F44-9D90-906A2186F25A}">
      <dgm:prSet/>
      <dgm:spPr/>
      <dgm:t>
        <a:bodyPr/>
        <a:lstStyle/>
        <a:p>
          <a:endParaRPr lang="en-US"/>
        </a:p>
      </dgm:t>
    </dgm:pt>
    <dgm:pt modelId="{8675B721-0C65-7C4F-B010-88E1DC62D20D}">
      <dgm:prSet/>
      <dgm:spPr/>
      <dgm:t>
        <a:bodyPr/>
        <a:lstStyle/>
        <a:p>
          <a:r>
            <a:rPr lang="en-US" dirty="0"/>
            <a:t>Fit</a:t>
          </a:r>
          <a:endParaRPr lang="en-IN" dirty="0"/>
        </a:p>
      </dgm:t>
    </dgm:pt>
    <dgm:pt modelId="{52D22355-AB27-C94B-BCE1-0C7790CD4638}" type="parTrans" cxnId="{791B3C35-53A8-AA4F-9F76-B7320C48A321}">
      <dgm:prSet/>
      <dgm:spPr/>
      <dgm:t>
        <a:bodyPr/>
        <a:lstStyle/>
        <a:p>
          <a:endParaRPr lang="en-US"/>
        </a:p>
      </dgm:t>
    </dgm:pt>
    <dgm:pt modelId="{A13FA8EB-E3F7-4A43-8B1E-2C244F72404E}" type="sibTrans" cxnId="{791B3C35-53A8-AA4F-9F76-B7320C48A321}">
      <dgm:prSet/>
      <dgm:spPr/>
      <dgm:t>
        <a:bodyPr/>
        <a:lstStyle/>
        <a:p>
          <a:endParaRPr lang="en-US"/>
        </a:p>
      </dgm:t>
    </dgm:pt>
    <dgm:pt modelId="{D6F22510-98E0-8C46-9EC0-39EBAC50D0B6}">
      <dgm:prSet/>
      <dgm:spPr/>
      <dgm:t>
        <a:bodyPr/>
        <a:lstStyle/>
        <a:p>
          <a:r>
            <a:rPr lang="en-IN" dirty="0"/>
            <a:t>Batch Size</a:t>
          </a:r>
        </a:p>
      </dgm:t>
    </dgm:pt>
    <dgm:pt modelId="{F664C1F5-36BB-FE40-BB93-A38C02BE4A89}" type="parTrans" cxnId="{3565F372-8A5E-7740-9E26-852EC3785FB6}">
      <dgm:prSet/>
      <dgm:spPr/>
      <dgm:t>
        <a:bodyPr/>
        <a:lstStyle/>
        <a:p>
          <a:endParaRPr lang="en-US"/>
        </a:p>
      </dgm:t>
    </dgm:pt>
    <dgm:pt modelId="{4016CA59-68A9-F94E-B1E3-FCD5379864F6}" type="sibTrans" cxnId="{3565F372-8A5E-7740-9E26-852EC3785FB6}">
      <dgm:prSet/>
      <dgm:spPr/>
      <dgm:t>
        <a:bodyPr/>
        <a:lstStyle/>
        <a:p>
          <a:endParaRPr lang="en-US"/>
        </a:p>
      </dgm:t>
    </dgm:pt>
    <dgm:pt modelId="{BD24E6C3-C1BC-FE4E-BB81-A3050B4ECF14}">
      <dgm:prSet/>
      <dgm:spPr/>
      <dgm:t>
        <a:bodyPr/>
        <a:lstStyle/>
        <a:p>
          <a:r>
            <a:rPr lang="en-IN" dirty="0"/>
            <a:t>Epochs</a:t>
          </a:r>
        </a:p>
      </dgm:t>
    </dgm:pt>
    <dgm:pt modelId="{1DBCDCF1-75E2-A84C-8A43-65CC9774F544}" type="parTrans" cxnId="{967270E8-5061-CE44-B410-F9663125A1BB}">
      <dgm:prSet/>
      <dgm:spPr/>
      <dgm:t>
        <a:bodyPr/>
        <a:lstStyle/>
        <a:p>
          <a:endParaRPr lang="en-US"/>
        </a:p>
      </dgm:t>
    </dgm:pt>
    <dgm:pt modelId="{863DB84E-7AB8-3D4F-A67E-BBB6BE8CF698}" type="sibTrans" cxnId="{967270E8-5061-CE44-B410-F9663125A1BB}">
      <dgm:prSet/>
      <dgm:spPr/>
      <dgm:t>
        <a:bodyPr/>
        <a:lstStyle/>
        <a:p>
          <a:endParaRPr lang="en-US"/>
        </a:p>
      </dgm:t>
    </dgm:pt>
    <dgm:pt modelId="{F3674436-4B45-394A-A45A-095366C7A23E}">
      <dgm:prSet/>
      <dgm:spPr/>
      <dgm:t>
        <a:bodyPr/>
        <a:lstStyle/>
        <a:p>
          <a:r>
            <a:rPr lang="en-IN" dirty="0"/>
            <a:t>Data Splits</a:t>
          </a:r>
        </a:p>
      </dgm:t>
    </dgm:pt>
    <dgm:pt modelId="{8493D8E9-5B0D-B44D-AB48-1D35F226651C}" type="parTrans" cxnId="{BAFB1D82-79C3-1648-9404-39500679B9F9}">
      <dgm:prSet/>
      <dgm:spPr/>
      <dgm:t>
        <a:bodyPr/>
        <a:lstStyle/>
        <a:p>
          <a:endParaRPr lang="en-US"/>
        </a:p>
      </dgm:t>
    </dgm:pt>
    <dgm:pt modelId="{B1518A3B-4433-3946-8896-B8A06FBE4249}" type="sibTrans" cxnId="{BAFB1D82-79C3-1648-9404-39500679B9F9}">
      <dgm:prSet/>
      <dgm:spPr/>
      <dgm:t>
        <a:bodyPr/>
        <a:lstStyle/>
        <a:p>
          <a:endParaRPr lang="en-US"/>
        </a:p>
      </dgm:t>
    </dgm:pt>
    <dgm:pt modelId="{7FC04834-DAB9-E342-ADCB-9C2ECEC9B5ED}">
      <dgm:prSet/>
      <dgm:spPr/>
      <dgm:t>
        <a:bodyPr/>
        <a:lstStyle/>
        <a:p>
          <a:r>
            <a:rPr lang="en-US" dirty="0"/>
            <a:t>Predict</a:t>
          </a:r>
          <a:endParaRPr lang="en-IN" dirty="0"/>
        </a:p>
      </dgm:t>
    </dgm:pt>
    <dgm:pt modelId="{225F52B3-490A-0946-8178-7A7820A6EA76}" type="parTrans" cxnId="{633A94E8-01E1-324B-9042-CC85D5DC6BA9}">
      <dgm:prSet/>
      <dgm:spPr/>
      <dgm:t>
        <a:bodyPr/>
        <a:lstStyle/>
        <a:p>
          <a:endParaRPr lang="en-US"/>
        </a:p>
      </dgm:t>
    </dgm:pt>
    <dgm:pt modelId="{11CF9270-D1B7-5D42-9BCA-085840569A7B}" type="sibTrans" cxnId="{633A94E8-01E1-324B-9042-CC85D5DC6BA9}">
      <dgm:prSet/>
      <dgm:spPr/>
      <dgm:t>
        <a:bodyPr/>
        <a:lstStyle/>
        <a:p>
          <a:endParaRPr lang="en-US"/>
        </a:p>
      </dgm:t>
    </dgm:pt>
    <dgm:pt modelId="{BECE4791-CFD6-7F48-9436-801A8DC3188A}">
      <dgm:prSet/>
      <dgm:spPr/>
      <dgm:t>
        <a:bodyPr/>
        <a:lstStyle/>
        <a:p>
          <a:r>
            <a:rPr lang="en-IN" dirty="0"/>
            <a:t>Number</a:t>
          </a:r>
        </a:p>
      </dgm:t>
    </dgm:pt>
    <dgm:pt modelId="{3CC7F682-0AFB-C14B-A443-CA81857BF219}" type="parTrans" cxnId="{1528241C-A7C8-0A40-A00B-1162E923D1EC}">
      <dgm:prSet/>
      <dgm:spPr/>
      <dgm:t>
        <a:bodyPr/>
        <a:lstStyle/>
        <a:p>
          <a:endParaRPr lang="en-US"/>
        </a:p>
      </dgm:t>
    </dgm:pt>
    <dgm:pt modelId="{6B8A06EA-A6E2-5644-912D-555430F1BFDA}" type="sibTrans" cxnId="{1528241C-A7C8-0A40-A00B-1162E923D1EC}">
      <dgm:prSet/>
      <dgm:spPr/>
      <dgm:t>
        <a:bodyPr/>
        <a:lstStyle/>
        <a:p>
          <a:endParaRPr lang="en-US"/>
        </a:p>
      </dgm:t>
    </dgm:pt>
    <dgm:pt modelId="{CCBBDCCC-9F18-5D40-AB74-37DBA902A197}">
      <dgm:prSet/>
      <dgm:spPr/>
      <dgm:t>
        <a:bodyPr/>
        <a:lstStyle/>
        <a:p>
          <a:r>
            <a:rPr lang="en-IN" dirty="0"/>
            <a:t>Classes</a:t>
          </a:r>
        </a:p>
      </dgm:t>
    </dgm:pt>
    <dgm:pt modelId="{D44ADF6C-110E-6043-AADC-ACB382CD29CC}" type="parTrans" cxnId="{52376AC0-9547-4743-BF8D-5EAEC846E724}">
      <dgm:prSet/>
      <dgm:spPr/>
      <dgm:t>
        <a:bodyPr/>
        <a:lstStyle/>
        <a:p>
          <a:endParaRPr lang="en-US"/>
        </a:p>
      </dgm:t>
    </dgm:pt>
    <dgm:pt modelId="{0E442187-7478-B745-9654-B4CBFF8C8B18}" type="sibTrans" cxnId="{52376AC0-9547-4743-BF8D-5EAEC846E724}">
      <dgm:prSet/>
      <dgm:spPr/>
      <dgm:t>
        <a:bodyPr/>
        <a:lstStyle/>
        <a:p>
          <a:endParaRPr lang="en-US"/>
        </a:p>
      </dgm:t>
    </dgm:pt>
    <dgm:pt modelId="{48158CE7-59BA-3D49-B608-E98461D50606}">
      <dgm:prSet/>
      <dgm:spPr/>
      <dgm:t>
        <a:bodyPr/>
        <a:lstStyle/>
        <a:p>
          <a:r>
            <a:rPr lang="en-IN" dirty="0"/>
            <a:t>Probability</a:t>
          </a:r>
        </a:p>
      </dgm:t>
    </dgm:pt>
    <dgm:pt modelId="{D6DA87CB-F160-0940-9F27-FFE6AF617808}" type="parTrans" cxnId="{79D2DE6D-15D6-5547-8602-52FCB1FF5D38}">
      <dgm:prSet/>
      <dgm:spPr/>
      <dgm:t>
        <a:bodyPr/>
        <a:lstStyle/>
        <a:p>
          <a:endParaRPr lang="en-US"/>
        </a:p>
      </dgm:t>
    </dgm:pt>
    <dgm:pt modelId="{58A5CBFE-39C6-BC44-9759-A777A9949C40}" type="sibTrans" cxnId="{79D2DE6D-15D6-5547-8602-52FCB1FF5D38}">
      <dgm:prSet/>
      <dgm:spPr/>
      <dgm:t>
        <a:bodyPr/>
        <a:lstStyle/>
        <a:p>
          <a:endParaRPr lang="en-US"/>
        </a:p>
      </dgm:t>
    </dgm:pt>
    <dgm:pt modelId="{2ED633C8-00F1-D441-A5F9-015ED7B35877}" type="pres">
      <dgm:prSet presAssocID="{8DB15065-191D-C343-8117-C6AB0CAB7954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1309CEC-539B-1541-A1D7-72DEC85A61F5}" type="pres">
      <dgm:prSet presAssocID="{8DB15065-191D-C343-8117-C6AB0CAB7954}" presName="arrow" presStyleLbl="bgShp" presStyleIdx="0" presStyleCnt="1"/>
      <dgm:spPr/>
    </dgm:pt>
    <dgm:pt modelId="{431A9EBB-CD48-C34D-8077-D2F485F8383C}" type="pres">
      <dgm:prSet presAssocID="{8DB15065-191D-C343-8117-C6AB0CAB7954}" presName="linearProcess" presStyleCnt="0"/>
      <dgm:spPr/>
    </dgm:pt>
    <dgm:pt modelId="{A28BAEFD-62DE-E54C-B13D-18125D54A783}" type="pres">
      <dgm:prSet presAssocID="{63254144-7E5F-1B42-8D7B-7EEA60A8689B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E092A7-0018-D443-894D-FEBF2900B56A}" type="pres">
      <dgm:prSet presAssocID="{738794B9-291F-AF4C-B783-DE01EFCFB658}" presName="sibTrans" presStyleCnt="0"/>
      <dgm:spPr/>
    </dgm:pt>
    <dgm:pt modelId="{FE846EA2-94A2-7B45-A546-7244121F99BB}" type="pres">
      <dgm:prSet presAssocID="{D4AD2D5C-30C1-BB4C-81C1-B6FC46B437E4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F8C07D-D1ED-CD4A-A622-06B67255545C}" type="pres">
      <dgm:prSet presAssocID="{ACC7D865-9C0D-2346-8B32-98DFC21E4FD7}" presName="sibTrans" presStyleCnt="0"/>
      <dgm:spPr/>
    </dgm:pt>
    <dgm:pt modelId="{F27EA595-97A1-3440-BE9B-072EA7E74D3F}" type="pres">
      <dgm:prSet presAssocID="{8675B721-0C65-7C4F-B010-88E1DC62D20D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B46F43-692B-7E49-86AE-C7895E598212}" type="pres">
      <dgm:prSet presAssocID="{A13FA8EB-E3F7-4A43-8B1E-2C244F72404E}" presName="sibTrans" presStyleCnt="0"/>
      <dgm:spPr/>
    </dgm:pt>
    <dgm:pt modelId="{813C8A4D-1CC3-1240-BA83-90690AC8B80B}" type="pres">
      <dgm:prSet presAssocID="{7FC04834-DAB9-E342-ADCB-9C2ECEC9B5ED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DBE714A-3A51-544E-BB70-819DCEAC68D6}" type="presOf" srcId="{B9105BD0-D651-1540-95A5-E1DF6938CDF4}" destId="{A28BAEFD-62DE-E54C-B13D-18125D54A783}" srcOrd="0" destOrd="3" presId="urn:microsoft.com/office/officeart/2005/8/layout/hProcess9"/>
    <dgm:cxn modelId="{AEA46274-5DE9-9E41-AC30-ECC943E9890F}" srcId="{D4AD2D5C-30C1-BB4C-81C1-B6FC46B437E4}" destId="{B8302621-61CA-AD4A-BFC5-EF32E5C9A150}" srcOrd="0" destOrd="0" parTransId="{3C8075D7-8BBF-9E48-AB7F-CAADB869CDCE}" sibTransId="{4AA106DD-1CC0-1B4D-BB47-4A1769348619}"/>
    <dgm:cxn modelId="{A1DD123A-7E02-324E-A21B-48A329582148}" type="presOf" srcId="{F3674436-4B45-394A-A45A-095366C7A23E}" destId="{F27EA595-97A1-3440-BE9B-072EA7E74D3F}" srcOrd="0" destOrd="3" presId="urn:microsoft.com/office/officeart/2005/8/layout/hProcess9"/>
    <dgm:cxn modelId="{3806C22E-217C-BD4A-BA42-AA7DF2415674}" type="presOf" srcId="{8DB15065-191D-C343-8117-C6AB0CAB7954}" destId="{2ED633C8-00F1-D441-A5F9-015ED7B35877}" srcOrd="0" destOrd="0" presId="urn:microsoft.com/office/officeart/2005/8/layout/hProcess9"/>
    <dgm:cxn modelId="{673629B7-59ED-9641-9757-75493DB22D52}" type="presOf" srcId="{A4AEB31B-4DAB-E348-854F-6BCB869FD1A3}" destId="{A28BAEFD-62DE-E54C-B13D-18125D54A783}" srcOrd="0" destOrd="1" presId="urn:microsoft.com/office/officeart/2005/8/layout/hProcess9"/>
    <dgm:cxn modelId="{7F9920DC-3498-0242-BF6D-8EB2DA2C66AB}" type="presOf" srcId="{B8302621-61CA-AD4A-BFC5-EF32E5C9A150}" destId="{FE846EA2-94A2-7B45-A546-7244121F99BB}" srcOrd="0" destOrd="1" presId="urn:microsoft.com/office/officeart/2005/8/layout/hProcess9"/>
    <dgm:cxn modelId="{79D2DE6D-15D6-5547-8602-52FCB1FF5D38}" srcId="{7FC04834-DAB9-E342-ADCB-9C2ECEC9B5ED}" destId="{48158CE7-59BA-3D49-B608-E98461D50606}" srcOrd="2" destOrd="0" parTransId="{D6DA87CB-F160-0940-9F27-FFE6AF617808}" sibTransId="{58A5CBFE-39C6-BC44-9759-A777A9949C40}"/>
    <dgm:cxn modelId="{77BB937A-DFA1-DD43-A0EB-14C33999F76C}" type="presOf" srcId="{CCBBDCCC-9F18-5D40-AB74-37DBA902A197}" destId="{813C8A4D-1CC3-1240-BA83-90690AC8B80B}" srcOrd="0" destOrd="2" presId="urn:microsoft.com/office/officeart/2005/8/layout/hProcess9"/>
    <dgm:cxn modelId="{29E0D380-67BE-9649-9A44-0FA8028E10BD}" type="presOf" srcId="{BECE4791-CFD6-7F48-9436-801A8DC3188A}" destId="{813C8A4D-1CC3-1240-BA83-90690AC8B80B}" srcOrd="0" destOrd="1" presId="urn:microsoft.com/office/officeart/2005/8/layout/hProcess9"/>
    <dgm:cxn modelId="{52376AC0-9547-4743-BF8D-5EAEC846E724}" srcId="{7FC04834-DAB9-E342-ADCB-9C2ECEC9B5ED}" destId="{CCBBDCCC-9F18-5D40-AB74-37DBA902A197}" srcOrd="1" destOrd="0" parTransId="{D44ADF6C-110E-6043-AADC-ACB382CD29CC}" sibTransId="{0E442187-7478-B745-9654-B4CBFF8C8B18}"/>
    <dgm:cxn modelId="{BAFB1D82-79C3-1648-9404-39500679B9F9}" srcId="{8675B721-0C65-7C4F-B010-88E1DC62D20D}" destId="{F3674436-4B45-394A-A45A-095366C7A23E}" srcOrd="2" destOrd="0" parTransId="{8493D8E9-5B0D-B44D-AB48-1D35F226651C}" sibTransId="{B1518A3B-4433-3946-8896-B8A06FBE4249}"/>
    <dgm:cxn modelId="{791B3C35-53A8-AA4F-9F76-B7320C48A321}" srcId="{8DB15065-191D-C343-8117-C6AB0CAB7954}" destId="{8675B721-0C65-7C4F-B010-88E1DC62D20D}" srcOrd="2" destOrd="0" parTransId="{52D22355-AB27-C94B-BCE1-0C7790CD4638}" sibTransId="{A13FA8EB-E3F7-4A43-8B1E-2C244F72404E}"/>
    <dgm:cxn modelId="{633A94E8-01E1-324B-9042-CC85D5DC6BA9}" srcId="{8DB15065-191D-C343-8117-C6AB0CAB7954}" destId="{7FC04834-DAB9-E342-ADCB-9C2ECEC9B5ED}" srcOrd="3" destOrd="0" parTransId="{225F52B3-490A-0946-8178-7A7820A6EA76}" sibTransId="{11CF9270-D1B7-5D42-9BCA-085840569A7B}"/>
    <dgm:cxn modelId="{4580DC9E-3B87-504E-9E8F-62E2856E6392}" type="presOf" srcId="{63254144-7E5F-1B42-8D7B-7EEA60A8689B}" destId="{A28BAEFD-62DE-E54C-B13D-18125D54A783}" srcOrd="0" destOrd="0" presId="urn:microsoft.com/office/officeart/2005/8/layout/hProcess9"/>
    <dgm:cxn modelId="{571F5B03-3658-8A49-9FE3-9F494AC1F7F3}" type="presOf" srcId="{BD24E6C3-C1BC-FE4E-BB81-A3050B4ECF14}" destId="{F27EA595-97A1-3440-BE9B-072EA7E74D3F}" srcOrd="0" destOrd="2" presId="urn:microsoft.com/office/officeart/2005/8/layout/hProcess9"/>
    <dgm:cxn modelId="{5C74CC0F-8C40-7545-8214-088E5E283B9B}" type="presOf" srcId="{48158CE7-59BA-3D49-B608-E98461D50606}" destId="{813C8A4D-1CC3-1240-BA83-90690AC8B80B}" srcOrd="0" destOrd="3" presId="urn:microsoft.com/office/officeart/2005/8/layout/hProcess9"/>
    <dgm:cxn modelId="{3E99AA77-4825-354E-B508-EDB81E4E4725}" srcId="{63254144-7E5F-1B42-8D7B-7EEA60A8689B}" destId="{A4AEB31B-4DAB-E348-854F-6BCB869FD1A3}" srcOrd="0" destOrd="0" parTransId="{90DA427A-E4B3-354F-B9CF-DDEBEDFE00A6}" sibTransId="{F26C50AC-7D39-C744-A2E2-6572BA7D503F}"/>
    <dgm:cxn modelId="{15C85A59-2ED1-3348-953C-DFF719A5B8EC}" type="presOf" srcId="{344BFCC4-6F3D-3B40-9C93-579C6A65DCB6}" destId="{FE846EA2-94A2-7B45-A546-7244121F99BB}" srcOrd="0" destOrd="3" presId="urn:microsoft.com/office/officeart/2005/8/layout/hProcess9"/>
    <dgm:cxn modelId="{95795B8F-F01C-E243-AA52-FF6C6A3EECBA}" type="presOf" srcId="{EFC4C3DF-AB5C-D649-B331-08699E908856}" destId="{A28BAEFD-62DE-E54C-B13D-18125D54A783}" srcOrd="0" destOrd="2" presId="urn:microsoft.com/office/officeart/2005/8/layout/hProcess9"/>
    <dgm:cxn modelId="{21C5CC29-42D6-1843-A343-0147E0C319A0}" srcId="{63254144-7E5F-1B42-8D7B-7EEA60A8689B}" destId="{B9105BD0-D651-1540-95A5-E1DF6938CDF4}" srcOrd="2" destOrd="0" parTransId="{EF71220F-6930-8947-A65C-D2D5A13D91D3}" sibTransId="{13ACC919-18F6-4844-83B9-F63ABE6D6AE5}"/>
    <dgm:cxn modelId="{CA86BD6F-7CD4-6442-B4BF-728266948790}" srcId="{D4AD2D5C-30C1-BB4C-81C1-B6FC46B437E4}" destId="{FA1D6B51-E0EB-F84C-AA67-F5F4C63144D9}" srcOrd="1" destOrd="0" parTransId="{89C5FA83-3D1F-284D-A9C7-E262F74B9B3A}" sibTransId="{9D896E7F-4CAB-104D-8AE1-87D280BCE99E}"/>
    <dgm:cxn modelId="{3A05799C-E656-904C-8009-069A30D6E1B4}" type="presOf" srcId="{FA1D6B51-E0EB-F84C-AA67-F5F4C63144D9}" destId="{FE846EA2-94A2-7B45-A546-7244121F99BB}" srcOrd="0" destOrd="2" presId="urn:microsoft.com/office/officeart/2005/8/layout/hProcess9"/>
    <dgm:cxn modelId="{6B2AE9EE-7B76-6749-BCB2-2F9BA456E7F8}" type="presOf" srcId="{D6F22510-98E0-8C46-9EC0-39EBAC50D0B6}" destId="{F27EA595-97A1-3440-BE9B-072EA7E74D3F}" srcOrd="0" destOrd="1" presId="urn:microsoft.com/office/officeart/2005/8/layout/hProcess9"/>
    <dgm:cxn modelId="{E8F24419-0552-A441-90A2-ACCBA2C51434}" srcId="{8DB15065-191D-C343-8117-C6AB0CAB7954}" destId="{D4AD2D5C-30C1-BB4C-81C1-B6FC46B437E4}" srcOrd="1" destOrd="0" parTransId="{A005BC37-91DB-814F-A11B-A1ACE3B34681}" sibTransId="{ACC7D865-9C0D-2346-8B32-98DFC21E4FD7}"/>
    <dgm:cxn modelId="{1528241C-A7C8-0A40-A00B-1162E923D1EC}" srcId="{7FC04834-DAB9-E342-ADCB-9C2ECEC9B5ED}" destId="{BECE4791-CFD6-7F48-9436-801A8DC3188A}" srcOrd="0" destOrd="0" parTransId="{3CC7F682-0AFB-C14B-A443-CA81857BF219}" sibTransId="{6B8A06EA-A6E2-5644-912D-555430F1BFDA}"/>
    <dgm:cxn modelId="{FEC003BA-BAB9-8F44-9D90-906A2186F25A}" srcId="{D4AD2D5C-30C1-BB4C-81C1-B6FC46B437E4}" destId="{344BFCC4-6F3D-3B40-9C93-579C6A65DCB6}" srcOrd="2" destOrd="0" parTransId="{5E2A6BA4-A409-BA46-9E30-86CC793DDFA1}" sibTransId="{B848E061-7821-BC44-8208-DA146304FD76}"/>
    <dgm:cxn modelId="{534E62EF-8139-ED46-976A-C97B6E453B51}" type="presOf" srcId="{8675B721-0C65-7C4F-B010-88E1DC62D20D}" destId="{F27EA595-97A1-3440-BE9B-072EA7E74D3F}" srcOrd="0" destOrd="0" presId="urn:microsoft.com/office/officeart/2005/8/layout/hProcess9"/>
    <dgm:cxn modelId="{C35FFD84-DF36-0649-9917-CC880F95426A}" srcId="{63254144-7E5F-1B42-8D7B-7EEA60A8689B}" destId="{EFC4C3DF-AB5C-D649-B331-08699E908856}" srcOrd="1" destOrd="0" parTransId="{AC0F98B6-426D-E54D-A16E-BE130B595A90}" sibTransId="{7327D8AB-F328-1E44-9138-02BE25FE1127}"/>
    <dgm:cxn modelId="{3565F372-8A5E-7740-9E26-852EC3785FB6}" srcId="{8675B721-0C65-7C4F-B010-88E1DC62D20D}" destId="{D6F22510-98E0-8C46-9EC0-39EBAC50D0B6}" srcOrd="0" destOrd="0" parTransId="{F664C1F5-36BB-FE40-BB93-A38C02BE4A89}" sibTransId="{4016CA59-68A9-F94E-B1E3-FCD5379864F6}"/>
    <dgm:cxn modelId="{967270E8-5061-CE44-B410-F9663125A1BB}" srcId="{8675B721-0C65-7C4F-B010-88E1DC62D20D}" destId="{BD24E6C3-C1BC-FE4E-BB81-A3050B4ECF14}" srcOrd="1" destOrd="0" parTransId="{1DBCDCF1-75E2-A84C-8A43-65CC9774F544}" sibTransId="{863DB84E-7AB8-3D4F-A67E-BBB6BE8CF698}"/>
    <dgm:cxn modelId="{6BADB507-504D-B94A-9F6B-DF63152CDB1E}" type="presOf" srcId="{7FC04834-DAB9-E342-ADCB-9C2ECEC9B5ED}" destId="{813C8A4D-1CC3-1240-BA83-90690AC8B80B}" srcOrd="0" destOrd="0" presId="urn:microsoft.com/office/officeart/2005/8/layout/hProcess9"/>
    <dgm:cxn modelId="{A697C580-618A-5746-87AE-49A417F48127}" srcId="{8DB15065-191D-C343-8117-C6AB0CAB7954}" destId="{63254144-7E5F-1B42-8D7B-7EEA60A8689B}" srcOrd="0" destOrd="0" parTransId="{7F848402-0763-C14D-89C1-DE63685845C2}" sibTransId="{738794B9-291F-AF4C-B783-DE01EFCFB658}"/>
    <dgm:cxn modelId="{8479BD84-411E-5C47-B2EC-EA3ABDB8084A}" type="presOf" srcId="{D4AD2D5C-30C1-BB4C-81C1-B6FC46B437E4}" destId="{FE846EA2-94A2-7B45-A546-7244121F99BB}" srcOrd="0" destOrd="0" presId="urn:microsoft.com/office/officeart/2005/8/layout/hProcess9"/>
    <dgm:cxn modelId="{9142BC1A-5549-484B-B064-E5050B932B79}" type="presParOf" srcId="{2ED633C8-00F1-D441-A5F9-015ED7B35877}" destId="{21309CEC-539B-1541-A1D7-72DEC85A61F5}" srcOrd="0" destOrd="0" presId="urn:microsoft.com/office/officeart/2005/8/layout/hProcess9"/>
    <dgm:cxn modelId="{9FCDE353-ADA1-9848-BDE7-20F73037E71F}" type="presParOf" srcId="{2ED633C8-00F1-D441-A5F9-015ED7B35877}" destId="{431A9EBB-CD48-C34D-8077-D2F485F8383C}" srcOrd="1" destOrd="0" presId="urn:microsoft.com/office/officeart/2005/8/layout/hProcess9"/>
    <dgm:cxn modelId="{7B97BD48-55F7-A84C-A95C-5DE33CF88A00}" type="presParOf" srcId="{431A9EBB-CD48-C34D-8077-D2F485F8383C}" destId="{A28BAEFD-62DE-E54C-B13D-18125D54A783}" srcOrd="0" destOrd="0" presId="urn:microsoft.com/office/officeart/2005/8/layout/hProcess9"/>
    <dgm:cxn modelId="{D0334D41-636C-C647-ACFA-DE4BE221803B}" type="presParOf" srcId="{431A9EBB-CD48-C34D-8077-D2F485F8383C}" destId="{96E092A7-0018-D443-894D-FEBF2900B56A}" srcOrd="1" destOrd="0" presId="urn:microsoft.com/office/officeart/2005/8/layout/hProcess9"/>
    <dgm:cxn modelId="{4D0A69AC-2295-3C4F-9047-6029742245BB}" type="presParOf" srcId="{431A9EBB-CD48-C34D-8077-D2F485F8383C}" destId="{FE846EA2-94A2-7B45-A546-7244121F99BB}" srcOrd="2" destOrd="0" presId="urn:microsoft.com/office/officeart/2005/8/layout/hProcess9"/>
    <dgm:cxn modelId="{5FD70F7E-329D-D04A-9876-46066AADD7AA}" type="presParOf" srcId="{431A9EBB-CD48-C34D-8077-D2F485F8383C}" destId="{4BF8C07D-D1ED-CD4A-A622-06B67255545C}" srcOrd="3" destOrd="0" presId="urn:microsoft.com/office/officeart/2005/8/layout/hProcess9"/>
    <dgm:cxn modelId="{FAA71650-45DD-D146-86C2-7587F98878F6}" type="presParOf" srcId="{431A9EBB-CD48-C34D-8077-D2F485F8383C}" destId="{F27EA595-97A1-3440-BE9B-072EA7E74D3F}" srcOrd="4" destOrd="0" presId="urn:microsoft.com/office/officeart/2005/8/layout/hProcess9"/>
    <dgm:cxn modelId="{9F289BDA-8403-C546-AB77-AE402E41C400}" type="presParOf" srcId="{431A9EBB-CD48-C34D-8077-D2F485F8383C}" destId="{26B46F43-692B-7E49-86AE-C7895E598212}" srcOrd="5" destOrd="0" presId="urn:microsoft.com/office/officeart/2005/8/layout/hProcess9"/>
    <dgm:cxn modelId="{EA28C70B-7FD5-FB4D-AEDA-AF361BC37BA7}" type="presParOf" srcId="{431A9EBB-CD48-C34D-8077-D2F485F8383C}" destId="{813C8A4D-1CC3-1240-BA83-90690AC8B80B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09CEC-539B-1541-A1D7-72DEC85A61F5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8BAEFD-62DE-E54C-B13D-18125D54A783}">
      <dsp:nvSpPr>
        <dsp:cNvPr id="0" name=""/>
        <dsp:cNvSpPr/>
      </dsp:nvSpPr>
      <dsp:spPr>
        <a:xfrm>
          <a:off x="3594" y="1305401"/>
          <a:ext cx="233520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/>
            <a:t>Define</a:t>
          </a:r>
          <a:endParaRPr lang="en-IN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/>
            <a:t>DNN</a:t>
          </a:r>
          <a:endParaRPr lang="en-IN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/>
            <a:t>CNN</a:t>
          </a:r>
          <a:endParaRPr lang="en-IN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/>
            <a:t>RNN</a:t>
          </a:r>
          <a:endParaRPr lang="en-IN" sz="1900" kern="1200" dirty="0"/>
        </a:p>
      </dsp:txBody>
      <dsp:txXfrm>
        <a:off x="88560" y="1390367"/>
        <a:ext cx="2165270" cy="1570603"/>
      </dsp:txXfrm>
    </dsp:sp>
    <dsp:sp modelId="{FE846EA2-94A2-7B45-A546-7244121F99BB}">
      <dsp:nvSpPr>
        <dsp:cNvPr id="0" name=""/>
        <dsp:cNvSpPr/>
      </dsp:nvSpPr>
      <dsp:spPr>
        <a:xfrm>
          <a:off x="2727997" y="1305401"/>
          <a:ext cx="233520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Compile</a:t>
          </a:r>
          <a:endParaRPr lang="en-IN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/>
            <a:t>Optimizer</a:t>
          </a:r>
          <a:endParaRPr lang="en-IN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/>
            <a:t>Loss</a:t>
          </a:r>
          <a:endParaRPr lang="en-IN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/>
            <a:t>Metrics</a:t>
          </a:r>
          <a:endParaRPr lang="en-IN" sz="1900" kern="1200" dirty="0"/>
        </a:p>
      </dsp:txBody>
      <dsp:txXfrm>
        <a:off x="2812963" y="1390367"/>
        <a:ext cx="2165270" cy="1570603"/>
      </dsp:txXfrm>
    </dsp:sp>
    <dsp:sp modelId="{F27EA595-97A1-3440-BE9B-072EA7E74D3F}">
      <dsp:nvSpPr>
        <dsp:cNvPr id="0" name=""/>
        <dsp:cNvSpPr/>
      </dsp:nvSpPr>
      <dsp:spPr>
        <a:xfrm>
          <a:off x="5452400" y="1305401"/>
          <a:ext cx="233520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Fit</a:t>
          </a:r>
          <a:endParaRPr lang="en-IN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900" kern="1200" dirty="0"/>
            <a:t>Batch Size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900" kern="1200" dirty="0"/>
            <a:t>Epochs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900" kern="1200" dirty="0"/>
            <a:t>Data Splits</a:t>
          </a:r>
        </a:p>
      </dsp:txBody>
      <dsp:txXfrm>
        <a:off x="5537366" y="1390367"/>
        <a:ext cx="2165270" cy="1570603"/>
      </dsp:txXfrm>
    </dsp:sp>
    <dsp:sp modelId="{813C8A4D-1CC3-1240-BA83-90690AC8B80B}">
      <dsp:nvSpPr>
        <dsp:cNvPr id="0" name=""/>
        <dsp:cNvSpPr/>
      </dsp:nvSpPr>
      <dsp:spPr>
        <a:xfrm>
          <a:off x="8176803" y="1305401"/>
          <a:ext cx="233520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Predict</a:t>
          </a:r>
          <a:endParaRPr lang="en-IN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900" kern="1200" dirty="0"/>
            <a:t>Number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900" kern="1200" dirty="0"/>
            <a:t>Classes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900" kern="1200" dirty="0"/>
            <a:t>Probability</a:t>
          </a:r>
        </a:p>
      </dsp:txBody>
      <dsp:txXfrm>
        <a:off x="8261769" y="1390367"/>
        <a:ext cx="2165270" cy="15706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3.jpg>
</file>

<file path=ppt/media/image4.jpg>
</file>

<file path=ppt/media/image5.png>
</file>

<file path=ppt/media/image6.jp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A05FB-BEB4-3D43-8D38-C93BA2A6AD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D133F3-E757-BC46-997E-EBBD743249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E9393-819F-F34C-B9AD-5A392A436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73892-8B98-2849-A2CE-537ABCB3B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ACCBB-5539-3843-939F-A13836B5F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95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B47E4-A650-B345-B76B-2DEDA61E7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90865C-42C9-204A-B187-DFB8185D1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24367-06CB-9143-B247-58610C4FA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4D654-BD75-CC4D-BBB7-5E7D8180B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FB98D0-20C0-9A4C-A3DB-68151486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41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A7DDEC-1464-B747-B64E-F1F9622C6C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4C2472-9775-774D-A448-90C8418069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403E3-CDED-7648-A79A-5550145C3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F9332-9598-494D-9D7A-5189562BC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D59C9-1207-164C-8162-4894507EA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175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A3AEF-2D1D-E643-B764-0B0E06090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BE331-AD98-0647-BB00-7129ACB6E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D14F5-173F-D941-9169-E2081B260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DDD06-8BD2-6F43-8430-EEC726D02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EA966-2918-044C-966E-0E87304D8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33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17CBA-EC00-5D49-8207-2A0124549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B92D0-DFC1-3043-9DEB-9AFC6D740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D1AA8A-76EB-164C-9BC9-3EC4BD98C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80E65C-4839-E24E-BE2F-D2BE924EE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2B2D9-5D21-9F44-AAB9-AAE7D7498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18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CA8C1-76E2-1B48-88E8-CFB54DAA4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36424-BFB4-CD4E-87C9-45A5A8BBC2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47BD9-89BD-0F4B-8497-0B87D551C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BFD76F-26AD-784B-B863-2A012C4DC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AD8A6B-AEC6-5C47-BC1A-08789A2A2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D273FE-B869-E246-A5E0-A7C212433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737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311B8-41CE-7E48-9E61-4891A8AB3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DFD66-1305-724C-BDF3-5442AEA45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11D36-C2F4-3F49-8573-776DA3AF66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98423-8D67-7D43-B137-B62E1166F5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1C2FBB-1CA6-FA4B-A6EB-8B1C156E46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821C88-362A-6D43-865C-8D6EB68E6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236CB2-83FA-1643-BA3C-5B0D9A06C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F59A46-8463-B645-9C05-53FA224EC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502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730E4-4FCD-5D4D-9A41-E4C816346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1AECB2-2C0C-2340-A01A-77FD3CC54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D9DF8-7067-884D-BF9F-0A149B9B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A3E3B7-E980-CF42-B910-C6FFCD857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802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3B7719-D650-744E-9825-32EA8AF52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C638CC-EF6B-C040-8BDC-672431535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61E5C3-0968-AE40-AA5D-5143515DB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130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7DD8D-E2EE-574D-9D72-5ED56B431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98F3B-2D92-FF4B-821F-6B88D9D48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752D06-D305-9C47-850E-2CDB7251B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B7E41A-366D-9F44-BCFF-9F4F445D5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BB8A7-232D-0841-A556-9D798BC99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AFC739-46CC-F44D-ABE5-4AE6A781F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48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283B-2BB9-AF45-8AD2-280A84745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7D3717-BC58-AA45-940D-70707A8E1D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B3A6D8-8615-D443-9E0E-FCD9C31D08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220B20-2B9D-CE4E-A75E-0A8998395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83F4AB-FAE6-8A4A-9C1F-A20342197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6F1FDC-5AB2-C148-8034-60F363B27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127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3D5332-6EEA-D44B-87E9-FC816E78B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D68C70-EF21-7A4C-9F50-531953800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CE1BA-05F1-7249-9192-E253EDD038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66092-8EF1-EC40-AC5F-CD11E6CB76C5}" type="datetimeFigureOut">
              <a:rPr lang="en-US" smtClean="0"/>
              <a:t>6/10/2019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4C832-32F2-B849-B465-35326610AA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FC9DA-0F5B-C040-A818-BF80800606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816CC-67C2-6846-94C4-89494704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9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https://cdncontribute.geeksforgeeks.org/wp-content/uploads/d1-2.jpg" TargetMode="Externa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image" Target="https://s3-ap-south-1.amazonaws.com/av-blog-media/wp-content/uploads/2017/12/06022525/bptt.png" TargetMode="Externa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https://cdncontribute.geeksforgeeks.org/wp-content/uploads/newContent1.png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https://cdncontribute.geeksforgeeks.org/wp-content/uploads/newContent2.png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https://cdncontribute.geeksforgeeks.org/wp-content/uploads/newContent4.png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https://cdncontribute.geeksforgeeks.org/wp-content/uploads/newContent3.png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https://cdn-images-1.medium.com/max/1600/0*gvgKVhCX_bGBOqTc." TargetMode="External"/><Relationship Id="rId3" Type="http://schemas.openxmlformats.org/officeDocument/2006/relationships/image" Target="https://cdn-images-1.medium.com/max/1600/0*qU8s32IE7ezz5T54." TargetMode="External"/><Relationship Id="rId7" Type="http://schemas.openxmlformats.org/officeDocument/2006/relationships/image" Target="https://cdn-images-1.medium.com/max/1600/0*r0XYFdtY2LR5LKd6." TargetMode="External"/><Relationship Id="rId12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https://cdn-images-1.medium.com/max/1600/0*UtLlZJ80TMIM7kXk." TargetMode="External"/><Relationship Id="rId5" Type="http://schemas.openxmlformats.org/officeDocument/2006/relationships/image" Target="https://cdn-images-1.medium.com/max/1600/0*9HGNk9oUAnMPmqys." TargetMode="External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openxmlformats.org/officeDocument/2006/relationships/image" Target="https://cdn-images-1.medium.com/max/1600/0*z6VtI1FwQB10zi9u.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0704D14-24FB-244A-AAB0-B5C576C3AD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4CA911D-4D9B-3547-B7A0-6BE3DA2056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944" y="2164079"/>
            <a:ext cx="11228832" cy="264566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RNN – Recurrent Neural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b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using KERAS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20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03763-0877-1D40-9381-6352BFA0C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2608"/>
            <a:ext cx="10515600" cy="58843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Recurrent Neural Network(RNN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neural networks, all the inputs and outputs are independent of each other, but in cases like when it is required to predict the next word of a sentence, the previous words are required and hence there is a need to remember the previous words.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Thus RNN came into existence, which solved this issue with the help of a 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Hidden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Layer.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and most important feature of RNN is 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state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remembers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about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sequence.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DAD14C4-BCCF-FF4B-9293-851F755DB1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9" descr="https://cdncontribute.geeksforgeeks.org/wp-content/uploads/d1-2.jpg">
            <a:extLst>
              <a:ext uri="{FF2B5EF4-FFF2-40B4-BE49-F238E27FC236}">
                <a16:creationId xmlns:a16="http://schemas.microsoft.com/office/drawing/2014/main" id="{56F4872D-D589-DE46-A8DA-ADEA00707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1198" y="2421827"/>
            <a:ext cx="1490803" cy="3755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2DE0387-42AA-554E-BD3E-4BADF66E67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2" descr="Image result for recurrent neural network">
            <a:extLst>
              <a:ext uri="{FF2B5EF4-FFF2-40B4-BE49-F238E27FC236}">
                <a16:creationId xmlns:a16="http://schemas.microsoft.com/office/drawing/2014/main" id="{CA8B2052-61BD-144B-A101-7C44DA862A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4060358"/>
            <a:ext cx="6869211" cy="2797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349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E5FD9-EA86-1549-AB4E-EA69BCF7C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624" y="185950"/>
            <a:ext cx="10850050" cy="6522571"/>
          </a:xfrm>
        </p:spPr>
        <p:txBody>
          <a:bodyPr>
            <a:normAutofit fontScale="77500" lnSpcReduction="20000"/>
          </a:bodyPr>
          <a:lstStyle/>
          <a:p>
            <a:pPr marL="0" indent="0" fontAlgn="base">
              <a:lnSpc>
                <a:spcPct val="120000"/>
              </a:lnSpc>
              <a:buNone/>
            </a:pPr>
            <a:r>
              <a:rPr lang="en-IN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Recurrent Neural </a:t>
            </a:r>
            <a:r>
              <a:rPr lang="en-IN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Network</a:t>
            </a:r>
            <a:endParaRPr lang="en-IN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fontAlgn="base">
              <a:lnSpc>
                <a:spcPct val="120000"/>
              </a:lnSpc>
            </a:pP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RNN remembers each and every information through time. It is useful in time series prediction only because of the feature to remember previous inputs as well. </a:t>
            </a: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called Long Short Term Memory</a:t>
            </a:r>
            <a:r>
              <a:rPr lang="en-IN" sz="3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fontAlgn="base">
              <a:lnSpc>
                <a:spcPct val="120000"/>
              </a:lnSpc>
            </a:pP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Recurrent neural network are even used with convolutional layers to extend the effective pixel </a:t>
            </a:r>
            <a:r>
              <a:rPr lang="en-IN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neighborhood</a:t>
            </a:r>
            <a:r>
              <a:rPr lang="en-IN" sz="3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lnSpc>
                <a:spcPct val="120000"/>
              </a:lnSpc>
              <a:buNone/>
            </a:pPr>
            <a:r>
              <a:rPr lang="en-IN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 of Recurrent Neural </a:t>
            </a:r>
            <a:r>
              <a:rPr lang="en-IN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Network</a:t>
            </a:r>
            <a:endParaRPr lang="en-IN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fontAlgn="base">
              <a:lnSpc>
                <a:spcPct val="120000"/>
              </a:lnSpc>
            </a:pP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Gradient vanishing and exploding problems</a:t>
            </a:r>
            <a:r>
              <a:rPr lang="en-IN" sz="3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fontAlgn="base">
              <a:lnSpc>
                <a:spcPct val="120000"/>
              </a:lnSpc>
            </a:pP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an RNN is a very difficult task</a:t>
            </a:r>
            <a:r>
              <a:rPr lang="en-IN" sz="3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fontAlgn="base">
              <a:lnSpc>
                <a:spcPct val="120000"/>
              </a:lnSpc>
            </a:pP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cannot process very long sequences if using tanh or </a:t>
            </a:r>
            <a:r>
              <a:rPr lang="en-IN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IN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an activation function</a:t>
            </a:r>
            <a:r>
              <a:rPr lang="en-IN" sz="3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14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5A143D1-69B6-E046-832A-929181455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1519"/>
            <a:ext cx="12192000" cy="593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62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B16FB-688A-AA43-93E8-156B14DD7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664" y="164590"/>
            <a:ext cx="10515600" cy="999743"/>
          </a:xfrm>
        </p:spPr>
        <p:txBody>
          <a:bodyPr>
            <a:noAutofit/>
          </a:bodyPr>
          <a:lstStyle/>
          <a:p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 - </a:t>
            </a:r>
            <a:r>
              <a:rPr lang="en-IN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 Short Term Memory</a:t>
            </a:r>
            <a:br>
              <a:rPr lang="en-IN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FE6EF-8E71-344C-9FBF-D5BD3CCB8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664" y="688718"/>
            <a:ext cx="10515600" cy="4351338"/>
          </a:xfrm>
        </p:spPr>
        <p:txBody>
          <a:bodyPr>
            <a:normAutofit/>
          </a:bodyPr>
          <a:lstStyle/>
          <a:p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 is a special kind of RNN architecture, capable of learning long-term dependencies. </a:t>
            </a:r>
          </a:p>
          <a:p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LSTM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gates to control the memorizing process </a:t>
            </a:r>
          </a:p>
          <a:p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Tanh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Derivative can sustain for a long range </a:t>
            </a:r>
          </a:p>
          <a:p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Sigmoid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As Sigmoid can output 0 or 1, it can be used to forget or remember the information. </a:t>
            </a:r>
          </a:p>
          <a:p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LSTM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networks generally outperform RNNs </a:t>
            </a:r>
          </a:p>
          <a:p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used for Text Analytics, Time Series Forecasting etc.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F09214-11C1-754F-8E5F-5EE744D6D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"/>
            <a:ext cx="617402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51" name="Picture 14" descr="https://cdncontribute.geeksforgeeks.org/wp-content/uploads/newContent1.png">
            <a:extLst>
              <a:ext uri="{FF2B5EF4-FFF2-40B4-BE49-F238E27FC236}">
                <a16:creationId xmlns:a16="http://schemas.microsoft.com/office/drawing/2014/main" id="{59B44F81-42E7-1D4D-B0E2-338EBBB7E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3720" y="3797409"/>
            <a:ext cx="5288280" cy="3060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772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6AF20-9881-0F44-8F50-C60E7B56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648"/>
            <a:ext cx="10515600" cy="6242304"/>
          </a:xfrm>
        </p:spPr>
        <p:txBody>
          <a:bodyPr>
            <a:normAutofit/>
          </a:bodyPr>
          <a:lstStyle/>
          <a:p>
            <a:pPr marL="0" lvl="0" indent="0" fontAlgn="base">
              <a:buNone/>
            </a:pPr>
            <a:r>
              <a:rPr lang="en-IN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Forget Gate: 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Gate 1: What to Forget?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This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sigmoid layer is called the “forget gate layer.”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looks at h(t−1) and x(t), and outputs a number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between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and 1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closer to 0 means to forget, and the closer to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1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means to keep.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context has changed from one to another,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previous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will be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forgotten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2F59EC-E776-7E4A-B0E9-A833307A454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9278112" y="2412999"/>
            <a:ext cx="955852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3075" name="Picture 13" descr="https://cdncontribute.geeksforgeeks.org/wp-content/uploads/newContent2.png">
            <a:extLst>
              <a:ext uri="{FF2B5EF4-FFF2-40B4-BE49-F238E27FC236}">
                <a16:creationId xmlns:a16="http://schemas.microsoft.com/office/drawing/2014/main" id="{D5A60111-6502-0942-9530-E5ED33EAF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3371" y="1295399"/>
            <a:ext cx="3178629" cy="5562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319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6FFED-A42E-AF44-A372-F57CC8B28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"/>
            <a:ext cx="10811256" cy="5994083"/>
          </a:xfrm>
        </p:spPr>
        <p:txBody>
          <a:bodyPr>
            <a:normAutofit/>
          </a:bodyPr>
          <a:lstStyle/>
          <a:p>
            <a:pPr marL="0" lvl="0" indent="0" algn="just" fontAlgn="base">
              <a:buNone/>
            </a:pPr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gate: </a:t>
            </a:r>
            <a:endParaRPr lang="en-IN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Gate 2: What new information to store? </a:t>
            </a:r>
          </a:p>
          <a:p>
            <a:pPr algn="just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to squish values between -1 and 1 to help regulate 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network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sigmoid layer called the “input gate layer” decides which values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we’ll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update. Values will be between 0 and 1. 0 means not important,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means important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igmoid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will decide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which</a:t>
            </a: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information is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to keep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output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8BDC8EE-611C-AA44-972D-B7893C2006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7328" y="3657599"/>
            <a:ext cx="883676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097" name="Picture 12" descr="https://cdncontribute.geeksforgeeks.org/wp-content/uploads/newContent4.png">
            <a:extLst>
              <a:ext uri="{FF2B5EF4-FFF2-40B4-BE49-F238E27FC236}">
                <a16:creationId xmlns:a16="http://schemas.microsoft.com/office/drawing/2014/main" id="{5DC139A5-DBE6-4947-9E19-183111C89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948" y="3575304"/>
            <a:ext cx="5494052" cy="3282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572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80E46-5D52-0B4E-9EDB-B2ED410AC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"/>
            <a:ext cx="10399776" cy="605504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gate: </a:t>
            </a:r>
            <a:endParaRPr lang="en-IN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Gate 3: Output Gate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Decides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the next hidden state should be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previous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state and the current input is passed into a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sigmoid function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sigmoid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 decides what parts of the cell state we’re going to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output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cell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is put through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(to push the values to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be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−1 and 1) and multiply it by the output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of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sigmoid gate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3A511BB-BEA6-4B4D-8888-0E3D2B5710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53728" y="2413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121" name="Picture 10" descr="https://cdncontribute.geeksforgeeks.org/wp-content/uploads/newContent3.png">
            <a:extLst>
              <a:ext uri="{FF2B5EF4-FFF2-40B4-BE49-F238E27FC236}">
                <a16:creationId xmlns:a16="http://schemas.microsoft.com/office/drawing/2014/main" id="{A978E60E-5B93-1F44-B41C-481CF212E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2519" y="3156201"/>
            <a:ext cx="2115313" cy="3701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3506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2AC73-A87F-D94F-B571-BC67F3F26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6934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Series data :</a:t>
            </a:r>
            <a:endParaRPr lang="en-IN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IN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series is a sequence of data being recorded at specific time intervals</a:t>
            </a:r>
          </a:p>
          <a:p>
            <a:pPr lvl="1"/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used to predict the future values based on the previous observed values.</a:t>
            </a:r>
          </a:p>
          <a:p>
            <a:pPr lvl="1"/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supervised learning algorithm we usually see how a variable is dependent on the other but in time series we have only one variable that is time X axis we have the time and in y axis we have the magnitude of the data</a:t>
            </a:r>
          </a:p>
          <a:p>
            <a:pPr lvl="1"/>
            <a:r>
              <a:rPr lang="en-IN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you want to predict the sales of your customer based on time. If you are having a coffee shop you want to predict what could be your next month sales based on your past input.</a:t>
            </a:r>
          </a:p>
          <a:p>
            <a:pPr lvl="1"/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will be mostly divided into equal intervals like a day, week, month, year, decade, century etc</a:t>
            </a:r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750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387927"/>
            <a:ext cx="10965873" cy="5789036"/>
          </a:xfrm>
        </p:spPr>
        <p:txBody>
          <a:bodyPr/>
          <a:lstStyle/>
          <a:p>
            <a:pPr marL="0" indent="0">
              <a:buNone/>
            </a:pPr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of time Series</a:t>
            </a:r>
            <a:r>
              <a:rPr lang="en-IN" sz="3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I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Forecasting 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Predict the stock market tomorrow, sales next day</a:t>
            </a:r>
          </a:p>
          <a:p>
            <a:pPr lvl="1">
              <a:lnSpc>
                <a:spcPct val="150000"/>
              </a:lnSpc>
            </a:pPr>
            <a:r>
              <a:rPr lang="en-I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past behaviour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like seasonality. During summer more </a:t>
            </a:r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demand 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ac, more birth of a bird is seasonality</a:t>
            </a:r>
          </a:p>
          <a:p>
            <a:pPr lvl="1">
              <a:lnSpc>
                <a:spcPct val="150000"/>
              </a:lnSpc>
            </a:pPr>
            <a:r>
              <a:rPr lang="en-I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 future 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Analyse the past and can predict the future</a:t>
            </a:r>
          </a:p>
          <a:p>
            <a:pPr lvl="1">
              <a:lnSpc>
                <a:spcPct val="150000"/>
              </a:lnSpc>
            </a:pPr>
            <a:r>
              <a:rPr lang="en-I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 current accomplishment 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for example you had a plan to sell 100 chocolates a day. But did you really sell that</a:t>
            </a: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305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A1011-E9AD-914B-A8AC-686E7AFAF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647"/>
            <a:ext cx="10515600" cy="64263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of time series :</a:t>
            </a: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Trend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</a:p>
          <a:p>
            <a:pPr lvl="1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Trend is the increase or decrease in the series over a period of time, it persists over a long period of time</a:t>
            </a:r>
          </a:p>
          <a:p>
            <a:pPr lvl="1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Ex. Population growth over the years can be seen as an upward trend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Seasonality –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pattern of up and down fluctuations. Short – term variation occurring due to seasonal factors. Ex. Ice cream sales goes high in summer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Irregularity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also called residual. Ex. If there is a flood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 </a:t>
            </a:r>
          </a:p>
          <a:p>
            <a:pPr marL="457200" lvl="1" indent="0">
              <a:buNone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your place and there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more sales of medicines 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ointments. </a:t>
            </a:r>
          </a:p>
          <a:p>
            <a:pPr marL="457200" lvl="1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Which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 not predicted and occurs very randomly.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IN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Cyclicity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medium – term variation caused by 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circumstances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which repeat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irregular intervals.</a:t>
            </a:r>
          </a:p>
          <a:p>
            <a:pPr marL="457200" lvl="1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They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happen in 2 years, 2 days or in a decade or so. </a:t>
            </a:r>
          </a:p>
          <a:p>
            <a:pPr marL="457200" lvl="1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I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Recession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CE322F-4141-664F-8127-90552B335B9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922008" y="3666744"/>
            <a:ext cx="5269992" cy="319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9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1191"/>
            <a:ext cx="10515600" cy="1325563"/>
          </a:xfrm>
        </p:spPr>
        <p:txBody>
          <a:bodyPr>
            <a:normAutofit/>
          </a:bodyPr>
          <a:lstStyle/>
          <a:p>
            <a:r>
              <a:rPr lang="en-IN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Topics to be covered -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6754"/>
            <a:ext cx="10515600" cy="4351338"/>
          </a:xfrm>
        </p:spPr>
        <p:txBody>
          <a:bodyPr/>
          <a:lstStyle/>
          <a:p>
            <a:r>
              <a:rPr lang="en-IN" sz="2600" dirty="0" smtClean="0">
                <a:latin typeface="Times New Roman" panose="02020603050405020304" pitchFamily="18" charset="0"/>
                <a:cs typeface="Angsana New" panose="02020603050405020304"/>
              </a:rPr>
              <a:t>Basics of Deep Learning</a:t>
            </a:r>
          </a:p>
          <a:p>
            <a:r>
              <a:rPr lang="en-IN" sz="2600" dirty="0" err="1" smtClean="0">
                <a:latin typeface="Times New Roman" panose="02020603050405020304" pitchFamily="18" charset="0"/>
                <a:cs typeface="Angsana New" panose="02020603050405020304"/>
              </a:rPr>
              <a:t>BackPropogation</a:t>
            </a:r>
            <a:r>
              <a:rPr lang="en-IN" sz="2600" dirty="0" smtClean="0">
                <a:latin typeface="Times New Roman" panose="02020603050405020304" pitchFamily="18" charset="0"/>
                <a:cs typeface="Angsana New" panose="02020603050405020304"/>
              </a:rPr>
              <a:t> Algorithm</a:t>
            </a:r>
          </a:p>
          <a:p>
            <a:r>
              <a:rPr lang="en-IN" sz="2600" dirty="0" smtClean="0">
                <a:latin typeface="Times New Roman" panose="02020603050405020304" pitchFamily="18" charset="0"/>
                <a:cs typeface="Angsana New" panose="02020603050405020304"/>
              </a:rPr>
              <a:t>RNN</a:t>
            </a:r>
          </a:p>
          <a:p>
            <a:r>
              <a:rPr lang="en-IN" sz="2600" dirty="0" smtClean="0">
                <a:latin typeface="Times New Roman" panose="02020603050405020304" pitchFamily="18" charset="0"/>
                <a:cs typeface="Angsana New" panose="02020603050405020304"/>
              </a:rPr>
              <a:t>LSTM</a:t>
            </a:r>
          </a:p>
          <a:p>
            <a:r>
              <a:rPr lang="en-IN" sz="2600" dirty="0" err="1" smtClean="0">
                <a:latin typeface="Times New Roman" panose="02020603050405020304" pitchFamily="18" charset="0"/>
                <a:cs typeface="Angsana New" panose="02020603050405020304"/>
              </a:rPr>
              <a:t>Keras</a:t>
            </a:r>
            <a:endParaRPr lang="en-IN" sz="2600" dirty="0" smtClean="0">
              <a:latin typeface="Times New Roman" panose="02020603050405020304" pitchFamily="18" charset="0"/>
              <a:cs typeface="Angsana New" panose="02020603050405020304"/>
            </a:endParaRPr>
          </a:p>
          <a:p>
            <a:r>
              <a:rPr lang="en-IN" sz="2600" dirty="0" err="1" smtClean="0">
                <a:latin typeface="Times New Roman" panose="02020603050405020304" pitchFamily="18" charset="0"/>
                <a:cs typeface="Angsana New" panose="02020603050405020304"/>
              </a:rPr>
              <a:t>Uni</a:t>
            </a:r>
            <a:r>
              <a:rPr lang="en-IN" sz="2600" dirty="0" smtClean="0">
                <a:latin typeface="Times New Roman" panose="02020603050405020304" pitchFamily="18" charset="0"/>
                <a:cs typeface="Angsana New" panose="02020603050405020304"/>
              </a:rPr>
              <a:t> Variate &amp; Multi Variate Time Series</a:t>
            </a:r>
          </a:p>
          <a:p>
            <a:r>
              <a:rPr lang="en-IN" sz="2600" dirty="0" smtClean="0">
                <a:latin typeface="Times New Roman" panose="02020603050405020304" pitchFamily="18" charset="0"/>
                <a:cs typeface="Angsana New" panose="02020603050405020304"/>
              </a:rPr>
              <a:t>ARIMA Model</a:t>
            </a:r>
          </a:p>
          <a:p>
            <a:endParaRPr lang="en-IN" dirty="0">
              <a:latin typeface="Times New Roman" panose="02020603050405020304" pitchFamily="18" charset="0"/>
              <a:cs typeface="Angsana New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89045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C20AF-4479-674C-B5FE-CCC8374BA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224"/>
            <a:ext cx="10515600" cy="62301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stationarity ?</a:t>
            </a:r>
          </a:p>
          <a:p>
            <a:pPr lvl="1"/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 has a particular behaviour over time, there is a very high probability that it will follow the same in the future.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should have a constant mean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should have a constant variance. 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 covariance that does not depend on time</a:t>
            </a:r>
          </a:p>
          <a:p>
            <a:pPr marL="457200" lvl="1" indent="0">
              <a:buNone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or variance should be equal with different time intervals. Variance is usually the distance from the mean</a:t>
            </a:r>
          </a:p>
          <a:p>
            <a:pPr marL="457200" lvl="1" indent="0">
              <a:buNone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 covariance is If u are standing at t and your previous time period is t-1 and t-2. It should not have any correlation between them.</a:t>
            </a:r>
          </a:p>
          <a:p>
            <a:pPr marL="0" indent="0">
              <a:buNone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Tests to check Stationarity 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Rolling Statistics </a:t>
            </a:r>
          </a:p>
          <a:p>
            <a:pPr lvl="1"/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Mostly visual technique not good for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prd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purpose mainly used for </a:t>
            </a:r>
            <a:r>
              <a:rPr lang="en-I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poc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ADCF Test (Augmented Dickey Fuller Test)</a:t>
            </a:r>
          </a:p>
          <a:p>
            <a:pPr lvl="1"/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get a test statistics and critical values where in if we get test statistics lesser than the critical value we can reject the null hypothesis and we say it to be stationary.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49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BC573-2209-7C46-8334-0068CE625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0564"/>
            <a:ext cx="11242965" cy="66374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ARIMA Model :</a:t>
            </a:r>
          </a:p>
          <a:p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ARIMA Algorithm is a class of models that captures temporal structures in time series data. However using only ARIMA model, it is hard to model the nonlinear relationships between variable.</a:t>
            </a:r>
          </a:p>
          <a:p>
            <a:pPr lvl="1"/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  - Auto Regressive</a:t>
            </a:r>
          </a:p>
          <a:p>
            <a:pPr lvl="1"/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 - Moving Average</a:t>
            </a:r>
          </a:p>
          <a:p>
            <a:pPr lvl="1"/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     - </a:t>
            </a:r>
            <a:r>
              <a:rPr lang="en-IN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</a:p>
          <a:p>
            <a:pPr marL="457200" lvl="1" indent="0">
              <a:buNone/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term refers to the past values used for forecasting the next value. 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AR term is defined by the parameter ‘p’ in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arima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The value of ‘p’ is determined using the PACF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term is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used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defines number of past forecast errors used to predict the future values. 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 ‘q’ in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arima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represents the MA term. ACF plot is used to identify the correct ‘q’ value.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Order of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differencing(I)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specifies the number of times the differencing operation is performed on series to make it stationary. 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 ADF and KPSS can be used to determine whether the series is stationary and help in identifying the 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 value.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37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03563" y="581892"/>
            <a:ext cx="10723419" cy="50526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>
              <a:lnSpc>
                <a:spcPct val="150000"/>
              </a:lnSpc>
            </a:pPr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Libraries </a:t>
            </a:r>
            <a:r>
              <a:rPr lang="en-IN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Caffe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from Berkeley and now Facebook. Mostly for computer vision.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See also Caffe2 </a:t>
            </a:r>
          </a:p>
          <a:p>
            <a:pPr marL="914400" lvl="1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Theano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from University of Montréal. Discontinued in September 2017. </a:t>
            </a:r>
          </a:p>
          <a:p>
            <a:pPr marL="914400" lvl="1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Torch/</a:t>
            </a:r>
            <a:r>
              <a:rPr lang="en-IN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PyTorch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from Facebook </a:t>
            </a:r>
          </a:p>
          <a:p>
            <a:pPr marL="914400" lvl="1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from Google </a:t>
            </a:r>
          </a:p>
          <a:p>
            <a:pPr marL="914400" lvl="1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from Google, built on top on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Theano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making it easy to build deep architectures. </a:t>
            </a:r>
          </a:p>
        </p:txBody>
      </p:sp>
    </p:spTree>
    <p:extLst>
      <p:ext uri="{BB962C8B-B14F-4D97-AF65-F5344CB8AC3E}">
        <p14:creationId xmlns:p14="http://schemas.microsoft.com/office/powerpoint/2010/main" val="2588379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4A60A2-5FBD-B449-BF00-B65DB7FFB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4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BAE083F-C917-D64E-9C8D-6FC0BF617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6305"/>
            <a:ext cx="10515600" cy="890015"/>
          </a:xfrm>
        </p:spPr>
        <p:txBody>
          <a:bodyPr>
            <a:normAutofit/>
          </a:bodyPr>
          <a:lstStyle/>
          <a:p>
            <a:r>
              <a:rPr lang="en-US" sz="40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Keras</a:t>
            </a:r>
            <a:r>
              <a:rPr lang="en-US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 Modeling Process</a:t>
            </a:r>
          </a:p>
        </p:txBody>
      </p:sp>
      <p:graphicFrame>
        <p:nvGraphicFramePr>
          <p:cNvPr id="9" name="Content Placeholder 4">
            <a:extLst>
              <a:ext uri="{FF2B5EF4-FFF2-40B4-BE49-F238E27FC236}">
                <a16:creationId xmlns:a16="http://schemas.microsoft.com/office/drawing/2014/main" id="{05ADB068-473A-8941-BDA9-E285AB6C13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19212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5764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EADB2-7088-DD40-9934-CA68A1D2D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9395"/>
            <a:ext cx="10515600" cy="878790"/>
          </a:xfrm>
        </p:spPr>
        <p:txBody>
          <a:bodyPr>
            <a:normAutofit/>
          </a:bodyPr>
          <a:lstStyle/>
          <a:p>
            <a:r>
              <a:rPr lang="en-US" sz="3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Learning-</a:t>
            </a:r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6E300-D202-7245-9F24-4DE5BEF92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8300"/>
            <a:ext cx="10515600" cy="5062538"/>
          </a:xfrm>
        </p:spPr>
        <p:txBody>
          <a:bodyPr>
            <a:normAutofit/>
          </a:bodyPr>
          <a:lstStyle/>
          <a:p>
            <a:r>
              <a:rPr lang="en-US" sz="2600" dirty="0" smtClean="0">
                <a:latin typeface="Times New Roman" panose="02020603050405020304" pitchFamily="18" charset="0"/>
                <a:cs typeface="Angsana New" panose="02020603050405020304"/>
              </a:rPr>
              <a:t>Machine trying to learn like a human brain</a:t>
            </a:r>
          </a:p>
          <a:p>
            <a:r>
              <a:rPr lang="en-US" sz="2600" dirty="0" smtClean="0">
                <a:latin typeface="Times New Roman" panose="02020603050405020304" pitchFamily="18" charset="0"/>
                <a:cs typeface="Angsana New" panose="02020603050405020304"/>
              </a:rPr>
              <a:t>Neural Network learn relationship between cause and effect or organize large volumes of data into orderly and informative patterns like a human brain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Angsana New" panose="0202060305040502030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602A56-373D-B64B-A025-EBDF099BC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040640">
            <a:off x="8830235" y="2586884"/>
            <a:ext cx="3153560" cy="18869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7FDC4C-FD09-5A42-8AF6-FDC3C2163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748" y="4724400"/>
            <a:ext cx="3810000" cy="2133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7C05FA-4C1F-3547-8555-9F3BFA3D95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8477" y="3530366"/>
            <a:ext cx="978646" cy="10350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47F0F4F-D5D4-504B-94E9-E9688AE73C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9559" y="4434142"/>
            <a:ext cx="1045378" cy="105371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0125123-C9B9-424F-86E6-37A428DFFE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7303" y="5564101"/>
            <a:ext cx="1029118" cy="9037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F521922-7211-8046-BE51-69B8DC1D76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36665">
            <a:off x="3534949" y="3588135"/>
            <a:ext cx="4036259" cy="316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466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F4B5D-D710-8947-B97E-3504FA082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Artificial Neurons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00EAB6-EFFE-414B-94CA-05BAFD9982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9191" y="268041"/>
            <a:ext cx="4223862" cy="30170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51F46F-8E40-A143-A5BB-7C510C134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241" y="3572109"/>
            <a:ext cx="5712809" cy="27103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7AC2BB-CA52-6445-A5DA-B5C2ABC0D667}"/>
              </a:ext>
            </a:extLst>
          </p:cNvPr>
          <p:cNvSpPr txBox="1"/>
          <p:nvPr/>
        </p:nvSpPr>
        <p:spPr>
          <a:xfrm>
            <a:off x="838200" y="1862438"/>
            <a:ext cx="5819776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experience : examples / training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Strength of connection between the neurons is stored as weight- value for the specific connection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the solution to a problem = Changing the connection weights</a:t>
            </a:r>
          </a:p>
        </p:txBody>
      </p:sp>
    </p:spTree>
    <p:extLst>
      <p:ext uri="{BB962C8B-B14F-4D97-AF65-F5344CB8AC3E}">
        <p14:creationId xmlns:p14="http://schemas.microsoft.com/office/powerpoint/2010/main" val="762522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FF649-F7B8-6A46-A310-B78777448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57163"/>
            <a:ext cx="10910887" cy="828675"/>
          </a:xfrm>
        </p:spPr>
        <p:txBody>
          <a:bodyPr>
            <a:noAutofit/>
          </a:bodyPr>
          <a:lstStyle/>
          <a:p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Backpropagation?</a:t>
            </a:r>
            <a:r>
              <a:rPr lang="en-IN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507F8-4234-6645-87A5-A9263BB82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3" y="1143000"/>
            <a:ext cx="10910887" cy="5386387"/>
          </a:xfrm>
        </p:spPr>
        <p:txBody>
          <a:bodyPr>
            <a:norm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Backpropagation algorithm looks for the minimum value of the error function in weight space using a technique called the delta rule or gradient descent. The weights that minimize the error function is then considered to be a solution to the learning problem. 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Forward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Propogation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In this step, the network is activated on one example and the error of (each neuron of) the output layer is computed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Backward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Propogation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The network is used for 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updating the weights. Starting at the output layer, 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the error is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propogated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backwards through the 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network layer by layer. 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This is done by recursively computing the local 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gradient of the neuron.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62651D-C11A-6E44-959D-D3E82D994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543" y="3257550"/>
            <a:ext cx="4917457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33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CE15-7A10-F24F-A71E-31A8D8E86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5108"/>
            <a:ext cx="10515600" cy="637392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Recurrent Neural Network looks something like this: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73A29E8-66D5-BC43-964F-A04F686FEC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7426" y="822500"/>
            <a:ext cx="6293538" cy="2297873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8E00F3-3220-3A48-80F6-C6917C16E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426" y="4328341"/>
            <a:ext cx="7997427" cy="23646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C73FA1-7693-F148-8604-7D9BDA812B67}"/>
              </a:ext>
            </a:extLst>
          </p:cNvPr>
          <p:cNvSpPr txBox="1"/>
          <p:nvPr/>
        </p:nvSpPr>
        <p:spPr>
          <a:xfrm>
            <a:off x="838200" y="3311828"/>
            <a:ext cx="97047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Convolution Neural Network looks something like this: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260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FF649-F7B8-6A46-A310-B78777448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912" y="20052"/>
            <a:ext cx="10515600" cy="1325563"/>
          </a:xfrm>
        </p:spPr>
        <p:txBody>
          <a:bodyPr>
            <a:normAutofit/>
          </a:bodyPr>
          <a:lstStyle/>
          <a:p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of a Neuron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B24C84-AABD-CA4F-80CA-F4DED3153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242" y="1210167"/>
            <a:ext cx="7616909" cy="34375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A5A471-D1DE-AA4E-8F2F-16F13D458B24}"/>
              </a:ext>
            </a:extLst>
          </p:cNvPr>
          <p:cNvSpPr txBox="1"/>
          <p:nvPr/>
        </p:nvSpPr>
        <p:spPr>
          <a:xfrm>
            <a:off x="1356982" y="4888228"/>
            <a:ext cx="6623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Input </a:t>
            </a:r>
          </a:p>
          <a:p>
            <a:r>
              <a:rPr lang="en-US" sz="2400" dirty="0">
                <a:solidFill>
                  <a:srgbClr val="0070C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Units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9DD0B9-A9C9-434E-BD20-55C5E406E31C}"/>
              </a:ext>
            </a:extLst>
          </p:cNvPr>
          <p:cNvSpPr txBox="1"/>
          <p:nvPr/>
        </p:nvSpPr>
        <p:spPr>
          <a:xfrm>
            <a:off x="2347296" y="4842062"/>
            <a:ext cx="11689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Connecting </a:t>
            </a:r>
          </a:p>
          <a:p>
            <a:r>
              <a:rPr lang="en-US" sz="2400" dirty="0">
                <a:solidFill>
                  <a:srgbClr val="0070C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Weights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F18B50-2B5E-7D4E-9122-1E2F34AEB5F2}"/>
              </a:ext>
            </a:extLst>
          </p:cNvPr>
          <p:cNvSpPr txBox="1"/>
          <p:nvPr/>
        </p:nvSpPr>
        <p:spPr>
          <a:xfrm>
            <a:off x="4745293" y="4842063"/>
            <a:ext cx="10262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Summing </a:t>
            </a:r>
          </a:p>
          <a:p>
            <a:r>
              <a:rPr lang="en-US" sz="2400" dirty="0">
                <a:solidFill>
                  <a:srgbClr val="0070C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function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0937BE-F549-BA4C-B955-49ED76E31ABC}"/>
              </a:ext>
            </a:extLst>
          </p:cNvPr>
          <p:cNvSpPr txBox="1"/>
          <p:nvPr/>
        </p:nvSpPr>
        <p:spPr>
          <a:xfrm>
            <a:off x="6646684" y="4842062"/>
            <a:ext cx="1242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Computation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BDDF85-CC9A-A643-B50F-EE164AB52BB3}"/>
              </a:ext>
            </a:extLst>
          </p:cNvPr>
          <p:cNvSpPr txBox="1"/>
          <p:nvPr/>
        </p:nvSpPr>
        <p:spPr>
          <a:xfrm>
            <a:off x="1394242" y="6169457"/>
            <a:ext cx="1027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(Dendrite)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411211-88FC-374E-A4C4-6CBA9C3290D0}"/>
              </a:ext>
            </a:extLst>
          </p:cNvPr>
          <p:cNvSpPr txBox="1"/>
          <p:nvPr/>
        </p:nvSpPr>
        <p:spPr>
          <a:xfrm>
            <a:off x="2957513" y="6172200"/>
            <a:ext cx="9941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(Synapse)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BF6F62-AE29-0146-8BA7-D1C48E51BB63}"/>
              </a:ext>
            </a:extLst>
          </p:cNvPr>
          <p:cNvSpPr txBox="1"/>
          <p:nvPr/>
        </p:nvSpPr>
        <p:spPr>
          <a:xfrm>
            <a:off x="5887008" y="6169457"/>
            <a:ext cx="785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(Soma)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C21E01-744F-3241-972A-42B8C0C47627}"/>
              </a:ext>
            </a:extLst>
          </p:cNvPr>
          <p:cNvSpPr txBox="1"/>
          <p:nvPr/>
        </p:nvSpPr>
        <p:spPr>
          <a:xfrm>
            <a:off x="8240303" y="6169457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(Axon)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940E1C-A4C1-A042-A572-8D1EC85330C3}"/>
              </a:ext>
            </a:extLst>
          </p:cNvPr>
          <p:cNvCxnSpPr>
            <a:cxnSpLocks/>
          </p:cNvCxnSpPr>
          <p:nvPr/>
        </p:nvCxnSpPr>
        <p:spPr>
          <a:xfrm>
            <a:off x="5112402" y="5977000"/>
            <a:ext cx="2271078" cy="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C6EB764-80F5-4348-B4FE-62CD4C15EA43}"/>
              </a:ext>
            </a:extLst>
          </p:cNvPr>
          <p:cNvCxnSpPr>
            <a:cxnSpLocks/>
          </p:cNvCxnSpPr>
          <p:nvPr/>
        </p:nvCxnSpPr>
        <p:spPr>
          <a:xfrm>
            <a:off x="6251329" y="6019862"/>
            <a:ext cx="0" cy="268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F5E3DBF-FC16-1446-B296-FA4080ACD0B2}"/>
              </a:ext>
            </a:extLst>
          </p:cNvPr>
          <p:cNvCxnSpPr>
            <a:cxnSpLocks/>
          </p:cNvCxnSpPr>
          <p:nvPr/>
        </p:nvCxnSpPr>
        <p:spPr>
          <a:xfrm>
            <a:off x="7383480" y="5303727"/>
            <a:ext cx="0" cy="643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AECEAC5-C7E7-BB4E-9959-173DFA2C4FFC}"/>
              </a:ext>
            </a:extLst>
          </p:cNvPr>
          <p:cNvCxnSpPr>
            <a:cxnSpLocks/>
          </p:cNvCxnSpPr>
          <p:nvPr/>
        </p:nvCxnSpPr>
        <p:spPr>
          <a:xfrm>
            <a:off x="5112402" y="5585672"/>
            <a:ext cx="0" cy="391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88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FF649-F7B8-6A46-A310-B78777448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499" y="8138"/>
            <a:ext cx="10222852" cy="768586"/>
          </a:xfrm>
        </p:spPr>
        <p:txBody>
          <a:bodyPr>
            <a:normAutofit/>
          </a:bodyPr>
          <a:lstStyle/>
          <a:p>
            <a:r>
              <a:rPr lang="en-US" sz="3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Activation function for firing Artificial Neurons</a:t>
            </a:r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918AEB9-07B8-B54A-B38B-584DC0F2790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385887" y="218857"/>
            <a:ext cx="796158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27" descr="https://cdn-images-1.medium.com/max/1600/0*qU8s32IE7ezz5T54.">
            <a:extLst>
              <a:ext uri="{FF2B5EF4-FFF2-40B4-BE49-F238E27FC236}">
                <a16:creationId xmlns:a16="http://schemas.microsoft.com/office/drawing/2014/main" id="{6CE0DEF9-F5F2-D048-9D07-C515D72C7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16" y="890878"/>
            <a:ext cx="2981186" cy="2861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3039230C-0AE9-7942-8F1D-869B7B5CC6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63361" y="2803335"/>
            <a:ext cx="856437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26" descr="https://cdn-images-1.medium.com/max/1600/0*9HGNk9oUAnMPmqys.">
            <a:extLst>
              <a:ext uri="{FF2B5EF4-FFF2-40B4-BE49-F238E27FC236}">
                <a16:creationId xmlns:a16="http://schemas.microsoft.com/office/drawing/2014/main" id="{A055CA66-6274-F64D-88CD-1A2D274A5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3510" y="3847367"/>
            <a:ext cx="2970766" cy="2979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6">
            <a:extLst>
              <a:ext uri="{FF2B5EF4-FFF2-40B4-BE49-F238E27FC236}">
                <a16:creationId xmlns:a16="http://schemas.microsoft.com/office/drawing/2014/main" id="{E0742394-1683-AE48-A4A0-E0995590B1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3412" y="125577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9" name="Picture 24" descr="https://cdn-images-1.medium.com/max/1600/0*r0XYFdtY2LR5LKd6.">
            <a:extLst>
              <a:ext uri="{FF2B5EF4-FFF2-40B4-BE49-F238E27FC236}">
                <a16:creationId xmlns:a16="http://schemas.microsoft.com/office/drawing/2014/main" id="{25BE8800-9D1C-6A40-A5E2-ACA281D60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385" y="3967321"/>
            <a:ext cx="2900363" cy="2783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8">
            <a:extLst>
              <a:ext uri="{FF2B5EF4-FFF2-40B4-BE49-F238E27FC236}">
                <a16:creationId xmlns:a16="http://schemas.microsoft.com/office/drawing/2014/main" id="{350B42B1-F453-3446-A397-3A1859D674E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446072" y="2274668"/>
            <a:ext cx="685800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31" name="Picture 22" descr="https://cdn-images-1.medium.com/max/1600/0*z6VtI1FwQB10zi9u.">
            <a:extLst>
              <a:ext uri="{FF2B5EF4-FFF2-40B4-BE49-F238E27FC236}">
                <a16:creationId xmlns:a16="http://schemas.microsoft.com/office/drawing/2014/main" id="{19C23A34-A120-D049-9C17-30A3421A0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385" y="890878"/>
            <a:ext cx="2805192" cy="2839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0">
            <a:extLst>
              <a:ext uri="{FF2B5EF4-FFF2-40B4-BE49-F238E27FC236}">
                <a16:creationId xmlns:a16="http://schemas.microsoft.com/office/drawing/2014/main" id="{217B1256-7A8C-3246-A49F-6B2B3C7F20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2619" y="382748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33" name="Picture 21" descr="https://cdn-images-1.medium.com/max/1600/0*UtLlZJ80TMIM7kXk.">
            <a:extLst>
              <a:ext uri="{FF2B5EF4-FFF2-40B4-BE49-F238E27FC236}">
                <a16:creationId xmlns:a16="http://schemas.microsoft.com/office/drawing/2014/main" id="{88C56925-58D3-994B-B59D-94AE4F8E9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382" y="3847367"/>
            <a:ext cx="2931220" cy="2948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2">
            <a:extLst>
              <a:ext uri="{FF2B5EF4-FFF2-40B4-BE49-F238E27FC236}">
                <a16:creationId xmlns:a16="http://schemas.microsoft.com/office/drawing/2014/main" id="{86EF5BF0-0CD4-E743-958E-87CBB07ECB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3510" y="3392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35" name="Picture 19" descr="https://cdn-images-1.medium.com/max/1600/0*gvgKVhCX_bGBOqTc.">
            <a:extLst>
              <a:ext uri="{FF2B5EF4-FFF2-40B4-BE49-F238E27FC236}">
                <a16:creationId xmlns:a16="http://schemas.microsoft.com/office/drawing/2014/main" id="{B0F81DCF-2A07-6A4F-9DEA-150441D45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r:link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3510" y="919661"/>
            <a:ext cx="2729091" cy="274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596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FF649-F7B8-6A46-A310-B78777448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3"/>
            <a:ext cx="10515600" cy="890651"/>
          </a:xfrm>
        </p:spPr>
        <p:txBody>
          <a:bodyPr>
            <a:normAutofit/>
          </a:bodyPr>
          <a:lstStyle/>
          <a:p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Optimizers 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507F8-4234-6645-87A5-A9263BB82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5977"/>
            <a:ext cx="10515600" cy="5529136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Stochastic Gradient Descent (SGD)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-Single learning rate (termed alpha) for all weight updates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Adaptive Gradient Algorithm (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AdaGrad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-maintains a per-parameter learning rate that improves performance on problems with 	sparse gradients.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Root Mean Square Propagation (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RMSProp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-Maintains per-parameter learning rates that are adapted based on the average of recent 	magnitudes of the gradients for the weight (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Eg.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How quickly it is changing).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Adaptive Moment Estimation (ADAM) 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-Best of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AdaGrad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RMSProp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1E0D1C-B9AE-9544-9F74-9D2FA477E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9994" y="0"/>
            <a:ext cx="1192006" cy="125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3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3480</TotalTime>
  <Words>1118</Words>
  <Application>Microsoft Office PowerPoint</Application>
  <PresentationFormat>Widescreen</PresentationFormat>
  <Paragraphs>168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Angsana New</vt:lpstr>
      <vt:lpstr>Arial</vt:lpstr>
      <vt:lpstr>Calibri</vt:lpstr>
      <vt:lpstr>Calibri Light</vt:lpstr>
      <vt:lpstr>Times New Roman</vt:lpstr>
      <vt:lpstr>Office Theme</vt:lpstr>
      <vt:lpstr>RNN – Recurrent Neural Network using KERAS  </vt:lpstr>
      <vt:lpstr>Topics to be covered -</vt:lpstr>
      <vt:lpstr>Deep Learning-</vt:lpstr>
      <vt:lpstr>Artificial Neurons</vt:lpstr>
      <vt:lpstr> What is Backpropagation? </vt:lpstr>
      <vt:lpstr>A Recurrent Neural Network looks something like this:</vt:lpstr>
      <vt:lpstr>Model of a Neuron</vt:lpstr>
      <vt:lpstr>Activation function for firing Artificial Neurons</vt:lpstr>
      <vt:lpstr>Optimizers -</vt:lpstr>
      <vt:lpstr>PowerPoint Presentation</vt:lpstr>
      <vt:lpstr>PowerPoint Presentation</vt:lpstr>
      <vt:lpstr>PowerPoint Presentation</vt:lpstr>
      <vt:lpstr>LSTM - Long Short Term Memory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Keras Modeling Process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RNN – Recurrent Neural Network using LSTM &amp; ARIMA</dc:title>
  <dc:creator>Microsoft Office User</dc:creator>
  <cp:lastModifiedBy>Antony Vibin</cp:lastModifiedBy>
  <cp:revision>90</cp:revision>
  <dcterms:created xsi:type="dcterms:W3CDTF">2019-06-09T00:34:46Z</dcterms:created>
  <dcterms:modified xsi:type="dcterms:W3CDTF">2019-06-12T05:00:00Z</dcterms:modified>
</cp:coreProperties>
</file>

<file path=docProps/thumbnail.jpeg>
</file>